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</p:sldIdLst>
  <p:sldSz cx="6858000" cy="9906000" type="A4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FBE"/>
    <a:srgbClr val="FFD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9" d="100"/>
          <a:sy n="69" d="100"/>
        </p:scale>
        <p:origin x="2130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C2F6-8567-44FB-8893-5DBF3CEFC9B0}" type="datetimeFigureOut">
              <a:rPr lang="en-DE" smtClean="0"/>
              <a:t>04/09/2024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0590-F540-4276-882D-47E0298580AC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3950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C2F6-8567-44FB-8893-5DBF3CEFC9B0}" type="datetimeFigureOut">
              <a:rPr lang="en-DE" smtClean="0"/>
              <a:t>04/09/2024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0590-F540-4276-882D-47E0298580AC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42308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C2F6-8567-44FB-8893-5DBF3CEFC9B0}" type="datetimeFigureOut">
              <a:rPr lang="en-DE" smtClean="0"/>
              <a:t>04/09/2024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0590-F540-4276-882D-47E0298580AC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72044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C2F6-8567-44FB-8893-5DBF3CEFC9B0}" type="datetimeFigureOut">
              <a:rPr lang="en-DE" smtClean="0"/>
              <a:t>04/09/2024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0590-F540-4276-882D-47E0298580AC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53470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C2F6-8567-44FB-8893-5DBF3CEFC9B0}" type="datetimeFigureOut">
              <a:rPr lang="en-DE" smtClean="0"/>
              <a:t>04/09/2024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0590-F540-4276-882D-47E0298580AC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44803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C2F6-8567-44FB-8893-5DBF3CEFC9B0}" type="datetimeFigureOut">
              <a:rPr lang="en-DE" smtClean="0"/>
              <a:t>04/09/2024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0590-F540-4276-882D-47E0298580AC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89470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C2F6-8567-44FB-8893-5DBF3CEFC9B0}" type="datetimeFigureOut">
              <a:rPr lang="en-DE" smtClean="0"/>
              <a:t>04/09/2024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0590-F540-4276-882D-47E0298580AC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91318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C2F6-8567-44FB-8893-5DBF3CEFC9B0}" type="datetimeFigureOut">
              <a:rPr lang="en-DE" smtClean="0"/>
              <a:t>04/09/2024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0590-F540-4276-882D-47E0298580AC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013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C2F6-8567-44FB-8893-5DBF3CEFC9B0}" type="datetimeFigureOut">
              <a:rPr lang="en-DE" smtClean="0"/>
              <a:t>04/09/2024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0590-F540-4276-882D-47E0298580AC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77250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C2F6-8567-44FB-8893-5DBF3CEFC9B0}" type="datetimeFigureOut">
              <a:rPr lang="en-DE" smtClean="0"/>
              <a:t>04/09/2024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0590-F540-4276-882D-47E0298580AC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38770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C2F6-8567-44FB-8893-5DBF3CEFC9B0}" type="datetimeFigureOut">
              <a:rPr lang="en-DE" smtClean="0"/>
              <a:t>04/09/2024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0590-F540-4276-882D-47E0298580AC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57051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7C2F6-8567-44FB-8893-5DBF3CEFC9B0}" type="datetimeFigureOut">
              <a:rPr lang="en-DE" smtClean="0"/>
              <a:t>04/09/2024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C0590-F540-4276-882D-47E0298580AC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04475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FFD500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AA1B7E-6945-FFC1-6050-BBAFA60CA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7" y="268114"/>
            <a:ext cx="5915025" cy="811386"/>
          </a:xfrm>
          <a:ln w="571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br>
              <a:rPr lang="de-DE" sz="4000" b="1" dirty="0">
                <a:latin typeface="+mn-lt"/>
              </a:rPr>
            </a:br>
            <a:r>
              <a:rPr lang="de-DE" sz="4000" b="1" dirty="0">
                <a:latin typeface="+mn-lt"/>
              </a:rPr>
              <a:t>AG-Einwahlverfahren </a:t>
            </a:r>
            <a:br>
              <a:rPr lang="de-DE" sz="2600" b="1" dirty="0">
                <a:latin typeface="+mn-lt"/>
              </a:rPr>
            </a:br>
            <a:endParaRPr lang="en-DE" sz="2600" b="1" dirty="0">
              <a:latin typeface="+mn-lt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E124065-CF02-9C46-049D-D598DD55E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7" y="1357532"/>
            <a:ext cx="5915025" cy="7983416"/>
          </a:xfrm>
          <a:solidFill>
            <a:srgbClr val="99CFBE"/>
          </a:solidFill>
          <a:ln w="57150">
            <a:solidFill>
              <a:schemeClr val="tx1"/>
            </a:solidFill>
          </a:ln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sz="4800" dirty="0"/>
              <a:t>Alle Nachmittagsangebote sind freiwillig, nach der Einwahl jedoch verpflichtend. </a:t>
            </a:r>
          </a:p>
          <a:p>
            <a:pPr marL="90488" indent="0">
              <a:lnSpc>
                <a:spcPct val="150000"/>
              </a:lnSpc>
              <a:buNone/>
            </a:pPr>
            <a:r>
              <a:rPr lang="de-DE" sz="4800" b="1" dirty="0"/>
              <a:t>So geht’s: </a:t>
            </a:r>
          </a:p>
          <a:p>
            <a:pPr marL="90488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4800" dirty="0"/>
              <a:t>Die Einwahl findet </a:t>
            </a:r>
            <a:r>
              <a:rPr lang="de-DE" sz="4800" b="1" dirty="0"/>
              <a:t>online</a:t>
            </a:r>
            <a:r>
              <a:rPr lang="de-DE" sz="4800" dirty="0"/>
              <a:t> über das </a:t>
            </a:r>
            <a:r>
              <a:rPr lang="de-DE" sz="4800" b="1" dirty="0"/>
              <a:t>Schulportal</a:t>
            </a:r>
            <a:r>
              <a:rPr lang="de-DE" sz="4800" dirty="0"/>
              <a:t> im Zeitraum vom </a:t>
            </a:r>
            <a:r>
              <a:rPr lang="de-DE" sz="4800" b="1" u="sng" dirty="0"/>
              <a:t>05.-08.09.24 </a:t>
            </a:r>
            <a:r>
              <a:rPr lang="de-DE" sz="4800" dirty="0"/>
              <a:t>statt. Einwählen könnt ihr euch auch bei Herrn Sahin im </a:t>
            </a:r>
            <a:r>
              <a:rPr lang="de-DE" sz="4800" b="1" dirty="0"/>
              <a:t>Selbstlernzentrum</a:t>
            </a:r>
            <a:r>
              <a:rPr lang="de-DE" sz="4800" dirty="0"/>
              <a:t> (über der Mensa) zu den folgenden Zeiten: </a:t>
            </a:r>
          </a:p>
          <a:p>
            <a:pPr marL="90488" lvl="1" indent="0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de-DE" sz="4800" b="1" dirty="0"/>
              <a:t>Donnerstag, 5.+6. Stunde</a:t>
            </a:r>
          </a:p>
          <a:p>
            <a:pPr marL="90488" lvl="1" indent="0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de-DE" sz="4800" b="1" dirty="0"/>
              <a:t>Freitag, 1.+2. Stunde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4800" b="1" i="1" u="sng" dirty="0"/>
              <a:t>Hinweis</a:t>
            </a:r>
            <a:r>
              <a:rPr lang="de-DE" sz="4800" i="1" dirty="0"/>
              <a:t>: Die Anwesenheit ist nach erfolgter Anmeldung verpflichtend. Ihr könnt einen Erst-, Zweit- und Drittwunsch angeben. Wählt euch bitte </a:t>
            </a:r>
            <a:r>
              <a:rPr lang="de-DE" sz="4800" b="1" i="1" dirty="0"/>
              <a:t>nur in die AGs </a:t>
            </a:r>
            <a:r>
              <a:rPr lang="de-DE" sz="4800" i="1" dirty="0"/>
              <a:t>ein, die </a:t>
            </a:r>
            <a:r>
              <a:rPr lang="de-DE" sz="4800" b="1" i="1" dirty="0"/>
              <a:t>für euren Jahrgang </a:t>
            </a:r>
            <a:r>
              <a:rPr lang="de-DE" sz="4800" i="1" dirty="0"/>
              <a:t>angeboten werden. Die AGs starten am 09.09.2024.</a:t>
            </a:r>
          </a:p>
          <a:p>
            <a:pPr marL="0" indent="0">
              <a:lnSpc>
                <a:spcPct val="150000"/>
              </a:lnSpc>
              <a:buNone/>
            </a:pPr>
            <a:endParaRPr lang="de-DE" sz="4000" dirty="0"/>
          </a:p>
          <a:p>
            <a:pPr marL="450850" indent="0" algn="l" rtl="0" eaLnBrk="1" fontAlgn="t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de-DE" sz="6400" b="1" u="sng" dirty="0"/>
              <a:t>Montags</a:t>
            </a:r>
            <a:r>
              <a:rPr lang="de-DE" sz="6400" dirty="0"/>
              <a:t>: </a:t>
            </a:r>
          </a:p>
          <a:p>
            <a:pPr marL="630238" lvl="1" indent="-179388" fontAlgn="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de-DE" sz="5600" b="1" dirty="0" err="1"/>
              <a:t>Cajón</a:t>
            </a:r>
            <a:r>
              <a:rPr lang="de-DE" sz="5600" b="1" dirty="0"/>
              <a:t>-AG</a:t>
            </a:r>
            <a:r>
              <a:rPr lang="de-DE" sz="5600" dirty="0"/>
              <a:t> (</a:t>
            </a:r>
            <a:r>
              <a:rPr lang="de-DE" sz="5600" i="1" dirty="0"/>
              <a:t>Jahrgänge 5-10</a:t>
            </a:r>
            <a:r>
              <a:rPr lang="de-DE" sz="5600" i="1"/>
              <a:t>, halbjährig, von 14-15:30 Uhr)</a:t>
            </a:r>
            <a:endParaRPr lang="de-DE" sz="5600" dirty="0"/>
          </a:p>
          <a:p>
            <a:pPr marL="450850" indent="0" algn="l" rtl="0" eaLnBrk="1" fontAlgn="t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de-DE" sz="6400" b="1" u="sng" dirty="0"/>
              <a:t>Dienstags</a:t>
            </a:r>
            <a:r>
              <a:rPr lang="de-DE" sz="6400" dirty="0"/>
              <a:t>: </a:t>
            </a:r>
          </a:p>
          <a:p>
            <a:pPr marL="630238" lvl="1" indent="-179388" fontAlgn="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de-DE" sz="5600" b="1" dirty="0" err="1"/>
              <a:t>FlagFootball</a:t>
            </a:r>
            <a:r>
              <a:rPr lang="de-DE" sz="5600" b="1" dirty="0"/>
              <a:t>-AG</a:t>
            </a:r>
            <a:r>
              <a:rPr lang="de-DE" sz="5600" dirty="0"/>
              <a:t> (</a:t>
            </a:r>
            <a:r>
              <a:rPr lang="de-DE" sz="5600" i="1" dirty="0"/>
              <a:t>Jahrgänge 5-10, halbjährig</a:t>
            </a:r>
            <a:r>
              <a:rPr lang="de-DE" sz="5600" dirty="0"/>
              <a:t>)</a:t>
            </a:r>
          </a:p>
          <a:p>
            <a:pPr marL="630238" lvl="1" indent="-179388" fontAlgn="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de-DE" sz="5600" b="1" dirty="0"/>
              <a:t>Basketball-AG </a:t>
            </a:r>
            <a:r>
              <a:rPr lang="de-DE" sz="5600" i="1" dirty="0"/>
              <a:t>(Jahrgänge 6-10, halbjährig)</a:t>
            </a:r>
          </a:p>
          <a:p>
            <a:pPr marL="450850" indent="0" algn="l" rtl="0" eaLnBrk="1" fontAlgn="t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de-DE" sz="6400" b="1" u="sng" dirty="0"/>
              <a:t>Mittwochs</a:t>
            </a:r>
            <a:r>
              <a:rPr lang="de-DE" sz="6400" dirty="0"/>
              <a:t>: </a:t>
            </a:r>
          </a:p>
          <a:p>
            <a:pPr marL="630238" lvl="1" indent="-179388" fontAlgn="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de-DE" sz="5600" b="1" dirty="0"/>
              <a:t>Mädchenfußball-AG</a:t>
            </a:r>
            <a:r>
              <a:rPr lang="de-DE" sz="5600" dirty="0"/>
              <a:t> (</a:t>
            </a:r>
            <a:r>
              <a:rPr lang="de-DE" sz="5600" i="1" dirty="0"/>
              <a:t>Jahrgänge 7-10, ganzjährig</a:t>
            </a:r>
            <a:r>
              <a:rPr lang="de-DE" sz="5600" dirty="0"/>
              <a:t>)</a:t>
            </a:r>
          </a:p>
          <a:p>
            <a:pPr marL="630238" lvl="1" indent="-179388" fontAlgn="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de-DE" sz="5600" b="1" dirty="0"/>
              <a:t>Sani-AG</a:t>
            </a:r>
            <a:r>
              <a:rPr lang="de-DE" sz="5600" dirty="0"/>
              <a:t> (</a:t>
            </a:r>
            <a:r>
              <a:rPr lang="de-DE" sz="5600" i="1" dirty="0"/>
              <a:t>Jahrgang 7, ganzjährig</a:t>
            </a:r>
            <a:r>
              <a:rPr lang="de-DE" sz="5600" dirty="0"/>
              <a:t>)</a:t>
            </a:r>
          </a:p>
          <a:p>
            <a:pPr marL="630238" lvl="1" indent="-179388" fontAlgn="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de-DE" sz="5600" b="1" dirty="0"/>
              <a:t>Back-AG</a:t>
            </a:r>
            <a:r>
              <a:rPr lang="de-DE" sz="5600" dirty="0"/>
              <a:t> (</a:t>
            </a:r>
            <a:r>
              <a:rPr lang="de-DE" sz="5600" i="1" dirty="0"/>
              <a:t>Jahrgänge 7-10, halbjährig – Kosten für Zutaten: 10€</a:t>
            </a:r>
            <a:r>
              <a:rPr lang="de-DE" sz="5600" dirty="0"/>
              <a:t>)</a:t>
            </a:r>
          </a:p>
          <a:p>
            <a:pPr marL="630238" lvl="1" indent="-179388" fontAlgn="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de-DE" sz="5600" b="1" dirty="0"/>
              <a:t>Bücherei-AG </a:t>
            </a:r>
            <a:r>
              <a:rPr lang="de-DE" sz="5600" i="1" dirty="0"/>
              <a:t>(Jahrgänge 5-10, ganzjährig)</a:t>
            </a:r>
          </a:p>
          <a:p>
            <a:pPr marL="630238" lvl="1" indent="-179388" fontAlgn="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de-DE" sz="5600" b="1" dirty="0"/>
              <a:t>Werk-AG</a:t>
            </a:r>
            <a:r>
              <a:rPr lang="de-DE" sz="5600" dirty="0"/>
              <a:t> (</a:t>
            </a:r>
            <a:r>
              <a:rPr lang="de-DE" sz="5600" i="1" dirty="0"/>
              <a:t>Jahrgänge 7-10, ganzjährig</a:t>
            </a:r>
            <a:r>
              <a:rPr lang="de-DE" sz="5600" dirty="0"/>
              <a:t>)</a:t>
            </a:r>
          </a:p>
          <a:p>
            <a:pPr marL="630238" lvl="1" indent="-179388" fontAlgn="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de-DE" sz="5600" b="1" dirty="0"/>
              <a:t>Fußball-AG für Fortgeschrittene </a:t>
            </a:r>
            <a:r>
              <a:rPr lang="de-DE" sz="5600" dirty="0"/>
              <a:t>(</a:t>
            </a:r>
            <a:r>
              <a:rPr lang="de-DE" sz="5600" i="1" dirty="0"/>
              <a:t>Jahrgänge 6-8, ganzjährig</a:t>
            </a:r>
            <a:r>
              <a:rPr lang="de-DE" sz="5600" dirty="0"/>
              <a:t>)</a:t>
            </a:r>
          </a:p>
          <a:p>
            <a:pPr marL="630238" lvl="1" indent="-179388" fontAlgn="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de-DE" sz="5600" b="1" dirty="0"/>
              <a:t>Theater-AG </a:t>
            </a:r>
            <a:r>
              <a:rPr lang="de-DE" sz="5600" dirty="0"/>
              <a:t>(</a:t>
            </a:r>
            <a:r>
              <a:rPr lang="de-DE" sz="5600" i="1" dirty="0"/>
              <a:t>Jahrgänge 7-10, ganzjährig</a:t>
            </a:r>
            <a:r>
              <a:rPr lang="de-DE" sz="5600" dirty="0"/>
              <a:t>)</a:t>
            </a:r>
          </a:p>
          <a:p>
            <a:pPr marL="630238" lvl="1" indent="-179388" fontAlgn="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de-DE" sz="5600" b="1" dirty="0"/>
              <a:t>R.E.A.L.–AG </a:t>
            </a:r>
            <a:r>
              <a:rPr lang="de-DE" sz="5600" dirty="0"/>
              <a:t>(</a:t>
            </a:r>
            <a:r>
              <a:rPr lang="de-DE" sz="5600" i="1" dirty="0"/>
              <a:t>Jahrgänge 7-10, ganzjährig</a:t>
            </a:r>
            <a:r>
              <a:rPr lang="de-DE" sz="5600" dirty="0"/>
              <a:t>)</a:t>
            </a:r>
          </a:p>
          <a:p>
            <a:pPr marL="630238" lvl="1" indent="-179388" fontAlgn="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de-DE" sz="5600" b="1" dirty="0"/>
              <a:t>Musik-AG</a:t>
            </a:r>
            <a:r>
              <a:rPr lang="de-DE" sz="5600" dirty="0"/>
              <a:t> (</a:t>
            </a:r>
            <a:r>
              <a:rPr lang="de-DE" sz="5600" i="1" dirty="0"/>
              <a:t>Jahrgänge 5-10, ganzjährig</a:t>
            </a:r>
            <a:r>
              <a:rPr lang="de-DE" sz="5600" dirty="0"/>
              <a:t>)</a:t>
            </a:r>
          </a:p>
          <a:p>
            <a:pPr marL="630238" lvl="1" indent="-179388" fontAlgn="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de-DE" sz="5600" b="1" dirty="0"/>
              <a:t>DELF-AG</a:t>
            </a:r>
            <a:r>
              <a:rPr lang="de-DE" sz="5600" dirty="0"/>
              <a:t> (</a:t>
            </a:r>
            <a:r>
              <a:rPr lang="de-DE" sz="5600" i="1" dirty="0"/>
              <a:t>Jahrgänge 8-10, ganzjährig; Voraussetzung: Französisch</a:t>
            </a:r>
            <a:r>
              <a:rPr lang="de-DE" sz="5600" dirty="0"/>
              <a:t>)</a:t>
            </a:r>
          </a:p>
          <a:p>
            <a:pPr marL="630238" lvl="1" indent="-179388" fontAlgn="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de-DE" sz="5600" b="1" dirty="0"/>
              <a:t>Schach- und Brettspiel-AG </a:t>
            </a:r>
            <a:r>
              <a:rPr lang="de-DE" sz="5600" dirty="0"/>
              <a:t>(</a:t>
            </a:r>
            <a:r>
              <a:rPr lang="de-DE" sz="5600" i="1" dirty="0"/>
              <a:t>Jahrgänge 5-10, halbjährig</a:t>
            </a:r>
            <a:r>
              <a:rPr lang="de-DE" sz="5600" dirty="0"/>
              <a:t>)</a:t>
            </a:r>
          </a:p>
          <a:p>
            <a:pPr marL="0" indent="0">
              <a:lnSpc>
                <a:spcPct val="150000"/>
              </a:lnSpc>
              <a:buNone/>
            </a:pPr>
            <a:endParaRPr lang="en-DE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B6F6824B-23FB-F860-576C-520D026C3C3E}"/>
              </a:ext>
            </a:extLst>
          </p:cNvPr>
          <p:cNvSpPr/>
          <p:nvPr/>
        </p:nvSpPr>
        <p:spPr>
          <a:xfrm>
            <a:off x="561109" y="1738747"/>
            <a:ext cx="5721927" cy="14893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0047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239</Words>
  <Application>Microsoft Office PowerPoint</Application>
  <PresentationFormat>A4-Papier (210 x 297 mm)</PresentationFormat>
  <Paragraphs>25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 AG-Einwahlverfahren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Julia Martis</dc:creator>
  <cp:lastModifiedBy>Julia Martis</cp:lastModifiedBy>
  <cp:revision>58</cp:revision>
  <cp:lastPrinted>2023-09-11T16:06:01Z</cp:lastPrinted>
  <dcterms:created xsi:type="dcterms:W3CDTF">2022-11-22T17:45:29Z</dcterms:created>
  <dcterms:modified xsi:type="dcterms:W3CDTF">2024-09-05T05:20:04Z</dcterms:modified>
</cp:coreProperties>
</file>